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715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450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56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122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71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24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175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44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408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890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8999AA1-5E5D-45CE-AF88-BB7A9F71CA10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F43E6EE3-F0AA-4C18-95DE-4A6A17E06F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401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D9338-7505-485B-A6C6-B9CAD70DC7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Efficiency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4A526-6453-4F75-94AA-3E83F21562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Year 11 Physics</a:t>
            </a:r>
          </a:p>
        </p:txBody>
      </p:sp>
    </p:spTree>
    <p:extLst>
      <p:ext uri="{BB962C8B-B14F-4D97-AF65-F5344CB8AC3E}">
        <p14:creationId xmlns:p14="http://schemas.microsoft.com/office/powerpoint/2010/main" val="405834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E8536-8FDC-4C6B-8BF6-2DCD28EB1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Efficiency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334FBE-BC00-44D0-8152-B644D47F2C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1732449"/>
                <a:ext cx="10353762" cy="4751478"/>
              </a:xfrm>
            </p:spPr>
            <p:txBody>
              <a:bodyPr>
                <a:normAutofit/>
              </a:bodyPr>
              <a:lstStyle/>
              <a:p>
                <a:r>
                  <a:rPr lang="en-AU" sz="2800" dirty="0"/>
                  <a:t>Efficiency is the ratio between the </a:t>
                </a:r>
                <a:r>
                  <a:rPr lang="en-AU" sz="2800" b="1" dirty="0"/>
                  <a:t>useful work</a:t>
                </a:r>
                <a:r>
                  <a:rPr lang="en-AU" sz="2800" dirty="0"/>
                  <a:t> done by a machine and the </a:t>
                </a:r>
                <a:r>
                  <a:rPr lang="en-AU" sz="2800" b="1" dirty="0"/>
                  <a:t>total energy </a:t>
                </a:r>
                <a:r>
                  <a:rPr lang="en-AU" sz="2800" dirty="0"/>
                  <a:t>expended to do that work.</a:t>
                </a:r>
                <a:endParaRPr lang="en-AU" sz="2600" dirty="0"/>
              </a:p>
              <a:p>
                <a:r>
                  <a:rPr lang="en-AU" sz="2800" dirty="0"/>
                  <a:t>It is expressed as a percentage according to the following formula:</a:t>
                </a:r>
              </a:p>
              <a:p>
                <a:pPr marL="369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efficiency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useful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input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×100%</m:t>
                      </m:r>
                    </m:oMath>
                  </m:oMathPara>
                </a14:m>
                <a:endParaRPr lang="en-AU" sz="2800" dirty="0"/>
              </a:p>
              <a:p>
                <a:pPr lvl="1"/>
                <a:r>
                  <a:rPr lang="en-AU" sz="2600" dirty="0"/>
                  <a:t>(𝜂 is the Greek letter eta.)</a:t>
                </a:r>
              </a:p>
              <a:p>
                <a:r>
                  <a:rPr lang="en-AU" sz="2800" dirty="0"/>
                  <a:t>Since no energy conversion is perfectly efficient, efficiency must always be less than 100%.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334FBE-BC00-44D0-8152-B644D47F2C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1732449"/>
                <a:ext cx="10353762" cy="47514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41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A006-44B6-4042-BD8F-F0436349E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Efficiency Calculation #1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6C0DF5-3ADE-433F-B80E-43534F96B2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1732449"/>
                <a:ext cx="10353762" cy="5125551"/>
              </a:xfrm>
            </p:spPr>
            <p:txBody>
              <a:bodyPr>
                <a:normAutofit/>
              </a:bodyPr>
              <a:lstStyle/>
              <a:p>
                <a:r>
                  <a:rPr lang="en-AU" sz="2800" dirty="0"/>
                  <a:t>An electric drill transforms 3.6 kJ of electrical energy into 2520 J of kinetic energy. What is its efficiency?</a:t>
                </a:r>
              </a:p>
              <a:p>
                <a:pPr marL="36900" indent="0">
                  <a:buNone/>
                </a:pPr>
                <a:endParaRPr lang="en-AU" sz="2800" dirty="0"/>
              </a:p>
              <a:p>
                <a:pPr marL="369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energy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input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=3600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useful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energy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output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=2520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AU" sz="2800" dirty="0"/>
              </a:p>
              <a:p>
                <a:pPr marL="369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useful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input</m:t>
                          </m:r>
                        </m:den>
                      </m:f>
                      <m:r>
                        <a:rPr lang="en-AU" sz="2800" i="1">
                          <a:latin typeface="Cambria Math" panose="02040503050406030204" pitchFamily="18" charset="0"/>
                        </a:rPr>
                        <m:t>×100%</m:t>
                      </m:r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2520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×100%=70%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6C0DF5-3ADE-433F-B80E-43534F96B2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1732449"/>
                <a:ext cx="10353762" cy="5125551"/>
              </a:xfrm>
              <a:blipFill>
                <a:blip r:embed="rId2"/>
                <a:stretch>
                  <a:fillRect l="-707" t="-15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98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A006-44B6-4042-BD8F-F0436349E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Efficiency Calculation #2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6C0DF5-3ADE-433F-B80E-43534F96B2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1732449"/>
                <a:ext cx="10353762" cy="5125551"/>
              </a:xfrm>
            </p:spPr>
            <p:txBody>
              <a:bodyPr>
                <a:normAutofit/>
              </a:bodyPr>
              <a:lstStyle/>
              <a:p>
                <a:r>
                  <a:rPr lang="en-AU" sz="2800" dirty="0"/>
                  <a:t>A coal-fired generator has an efficiency of approximately 30%. If 2000 J of chemical energy is supplied to the generator, then how much is converted into electrical energy?</a:t>
                </a:r>
              </a:p>
              <a:p>
                <a:pPr marL="36900" indent="0">
                  <a:buNone/>
                </a:pPr>
                <a:endParaRPr lang="en-AU" sz="2800" dirty="0"/>
              </a:p>
              <a:p>
                <a:pPr marL="369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energy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input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=2000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=30%</m:t>
                      </m:r>
                    </m:oMath>
                  </m:oMathPara>
                </a14:m>
                <a:endParaRPr lang="en-AU" sz="2800" dirty="0"/>
              </a:p>
              <a:p>
                <a:pPr marL="3690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30%=</m:t>
                      </m:r>
                      <m:f>
                        <m:f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useful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output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</m:den>
                      </m:f>
                      <m:r>
                        <a:rPr lang="en-AU" sz="2800" i="1">
                          <a:latin typeface="Cambria Math" panose="02040503050406030204" pitchFamily="18" charset="0"/>
                        </a:rPr>
                        <m:t>×100%</m:t>
                      </m:r>
                    </m:oMath>
                  </m:oMathPara>
                </a14:m>
                <a:endParaRPr lang="en-AU" sz="2800" i="1" dirty="0">
                  <a:latin typeface="Cambria Math" panose="02040503050406030204" pitchFamily="18" charset="0"/>
                </a:endParaRPr>
              </a:p>
              <a:p>
                <a:pPr marL="3690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useful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energy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output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=0.3×2000=600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6C0DF5-3ADE-433F-B80E-43534F96B2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1732449"/>
                <a:ext cx="10353762" cy="5125551"/>
              </a:xfrm>
              <a:blipFill>
                <a:blip r:embed="rId2"/>
                <a:stretch>
                  <a:fillRect l="-707" t="-15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20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6FB2-EFA9-4CFD-B060-76A67E486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Efficiency Calculation #3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B04C63-DB1B-4610-B75B-F85E5F7F0D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1732449"/>
                <a:ext cx="10353762" cy="4515951"/>
              </a:xfrm>
            </p:spPr>
            <p:txBody>
              <a:bodyPr>
                <a:normAutofit/>
              </a:bodyPr>
              <a:lstStyle/>
              <a:p>
                <a:r>
                  <a:rPr lang="en-AU" sz="2800" dirty="0"/>
                  <a:t>Ahmed is a heating consultant. One of his clients has a boiler that is 62% efficient and uses heating oil that releases 4.15 × 10</a:t>
                </a:r>
                <a:r>
                  <a:rPr lang="en-AU" sz="2800" baseline="30000" dirty="0"/>
                  <a:t>7</a:t>
                </a:r>
                <a:r>
                  <a:rPr lang="en-AU" sz="2800" dirty="0"/>
                  <a:t> J kg</a:t>
                </a:r>
                <a:r>
                  <a:rPr lang="en-AU" sz="2800" baseline="30000" dirty="0"/>
                  <a:t>-1</a:t>
                </a:r>
                <a:r>
                  <a:rPr lang="en-AU" sz="2800" dirty="0"/>
                  <a:t> of heat energy when it burns in air. What mass of heating oil does the boiler need to heat 245 kg of water from 12.0 °C to 68.0 °C?</a:t>
                </a:r>
              </a:p>
              <a:p>
                <a:pPr marL="36900" indent="0">
                  <a:buNone/>
                </a:pPr>
                <a:endParaRPr lang="en-AU" sz="2800" dirty="0"/>
              </a:p>
              <a:p>
                <a:pPr marL="3690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useful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energy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output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required</m:t>
                      </m:r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𝑚𝑐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245×4180×56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57349600 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AU" sz="2800" b="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B04C63-DB1B-4610-B75B-F85E5F7F0D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1732449"/>
                <a:ext cx="10353762" cy="4515951"/>
              </a:xfrm>
              <a:blipFill>
                <a:blip r:embed="rId2"/>
                <a:stretch>
                  <a:fillRect l="-707" t="-17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40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03DF7-EFB0-44A0-AE33-D3A4097CD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Efficiency Calculation #3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D8DFE2-FA3E-4C4F-B9AC-878AE8B351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1732449"/>
                <a:ext cx="10353762" cy="4934358"/>
              </a:xfrm>
            </p:spPr>
            <p:txBody>
              <a:bodyPr>
                <a:normAutofit/>
              </a:bodyPr>
              <a:lstStyle/>
              <a:p>
                <a:pPr marL="3690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m:rPr>
                          <m:aln/>
                        </m:rPr>
                        <a:rPr lang="en-AU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useful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input</m:t>
                          </m:r>
                        </m:den>
                      </m:f>
                      <m:r>
                        <a:rPr lang="en-AU" sz="2800" i="1">
                          <a:latin typeface="Cambria Math" panose="02040503050406030204" pitchFamily="18" charset="0"/>
                        </a:rPr>
                        <m:t>×100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62%</m:t>
                      </m:r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57349600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energy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input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×100%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energy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input</m:t>
                      </m:r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57349600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0.62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92499355 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D8DFE2-FA3E-4C4F-B9AC-878AE8B351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1732449"/>
                <a:ext cx="10353762" cy="493435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20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03DF7-EFB0-44A0-AE33-D3A4097CD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Efficiency Calculation #3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D8DFE2-FA3E-4C4F-B9AC-878AE8B351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1732449"/>
                <a:ext cx="10353762" cy="4934358"/>
              </a:xfrm>
            </p:spPr>
            <p:txBody>
              <a:bodyPr>
                <a:normAutofit/>
              </a:bodyPr>
              <a:lstStyle/>
              <a:p>
                <a:pPr marL="369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oil</m:t>
                          </m:r>
                        </m:sub>
                      </m:sSub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92499355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4.15×</m:t>
                          </m:r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2.23 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kg</m:t>
                      </m:r>
                    </m:oMath>
                  </m:oMathPara>
                </a14:m>
                <a:endParaRPr lang="en-AU" sz="2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D8DFE2-FA3E-4C4F-B9AC-878AE8B351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1732449"/>
                <a:ext cx="10353762" cy="493435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701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99</TotalTime>
  <Words>299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Century Schoolbook</vt:lpstr>
      <vt:lpstr>Wingdings 2</vt:lpstr>
      <vt:lpstr>View</vt:lpstr>
      <vt:lpstr>Efficiency</vt:lpstr>
      <vt:lpstr>Efficiency</vt:lpstr>
      <vt:lpstr>Efficiency Calculation #1</vt:lpstr>
      <vt:lpstr>Efficiency Calculation #2</vt:lpstr>
      <vt:lpstr>Efficiency Calculation #3</vt:lpstr>
      <vt:lpstr>Efficiency Calculation #3</vt:lpstr>
      <vt:lpstr>Efficiency Calculation #3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</dc:title>
  <dc:creator>AXTENS Nathan [Harrisdale Senior High School]</dc:creator>
  <cp:lastModifiedBy>AXTENS Nathan [Harrisdale Senior High School]</cp:lastModifiedBy>
  <cp:revision>4</cp:revision>
  <dcterms:created xsi:type="dcterms:W3CDTF">2022-03-03T06:30:08Z</dcterms:created>
  <dcterms:modified xsi:type="dcterms:W3CDTF">2022-03-03T11:37:58Z</dcterms:modified>
</cp:coreProperties>
</file>